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83" r:id="rId9"/>
    <p:sldId id="264" r:id="rId10"/>
    <p:sldId id="263" r:id="rId11"/>
    <p:sldId id="265" r:id="rId12"/>
    <p:sldId id="266" r:id="rId13"/>
    <p:sldId id="267" r:id="rId14"/>
    <p:sldId id="281" r:id="rId15"/>
    <p:sldId id="277" r:id="rId16"/>
    <p:sldId id="262" r:id="rId17"/>
    <p:sldId id="274" r:id="rId18"/>
    <p:sldId id="270" r:id="rId19"/>
    <p:sldId id="272" r:id="rId20"/>
    <p:sldId id="271" r:id="rId21"/>
    <p:sldId id="282" r:id="rId22"/>
    <p:sldId id="268" r:id="rId23"/>
    <p:sldId id="269" r:id="rId24"/>
    <p:sldId id="273" r:id="rId25"/>
    <p:sldId id="278" r:id="rId26"/>
    <p:sldId id="279" r:id="rId27"/>
    <p:sldId id="27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Roboto Slab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0" roundtripDataSignature="AMtx7miQSRN/SztTB1LoObaI/yMRpHC5u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Huschak" initials="RH" lastIdx="1" clrIdx="0">
    <p:extLst>
      <p:ext uri="{19B8F6BF-5375-455C-9EA6-DF929625EA0E}">
        <p15:presenceInfo xmlns:p15="http://schemas.microsoft.com/office/powerpoint/2012/main" userId="493ad5b69e953b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1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15b1586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815b1586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15b1586a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815b1586a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/>
          <p:nvPr/>
        </p:nvSpPr>
        <p:spPr>
          <a:xfrm>
            <a:off x="2033067" y="896808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8"/>
          <p:cNvSpPr/>
          <p:nvPr/>
        </p:nvSpPr>
        <p:spPr>
          <a:xfrm rot="10800000">
            <a:off x="8716786" y="4457271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8"/>
          <p:cNvCxnSpPr/>
          <p:nvPr/>
        </p:nvCxnSpPr>
        <p:spPr>
          <a:xfrm>
            <a:off x="5812802" y="375661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8"/>
          <p:cNvSpPr txBox="1">
            <a:spLocks noGrp="1"/>
          </p:cNvSpPr>
          <p:nvPr>
            <p:ph type="ctrTitle"/>
          </p:nvPr>
        </p:nvSpPr>
        <p:spPr>
          <a:xfrm>
            <a:off x="2240402" y="1585234"/>
            <a:ext cx="77112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ubTitle" idx="1"/>
          </p:nvPr>
        </p:nvSpPr>
        <p:spPr>
          <a:xfrm>
            <a:off x="2240402" y="4065933"/>
            <a:ext cx="77112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/>
          <p:nvPr/>
        </p:nvSpPr>
        <p:spPr>
          <a:xfrm>
            <a:off x="200" y="6769100"/>
            <a:ext cx="12191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8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None/>
              <a:defRPr sz="173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SDMAY20-15 138/69kv Substation Design</a:t>
            </a:r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30"/>
          <p:cNvCxnSpPr/>
          <p:nvPr/>
        </p:nvCxnSpPr>
        <p:spPr>
          <a:xfrm>
            <a:off x="5812802" y="375661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9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31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32"/>
          <p:cNvCxnSpPr/>
          <p:nvPr/>
        </p:nvCxnSpPr>
        <p:spPr>
          <a:xfrm>
            <a:off x="656750" y="1680378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3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1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1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34"/>
          <p:cNvCxnSpPr/>
          <p:nvPr/>
        </p:nvCxnSpPr>
        <p:spPr>
          <a:xfrm>
            <a:off x="652291" y="1883036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34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36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36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7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dmay20-15.sd.ece.iastate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2240402" y="1631184"/>
            <a:ext cx="77112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138/69 kV Substation Design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45950" y="3935175"/>
            <a:ext cx="95001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600" dirty="0"/>
              <a:t>By: Kaitlyn Ziska, Brian Mace ,Brandon Kaas, Justin Fischbach, Robert Huschak, and Salvador Salazar-Garcia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Burns &amp; McDonnell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Prof. McCalley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dirty="0">
                <a:hlinkClick r:id="rId3"/>
              </a:rPr>
              <a:t>http://sdmay20-15.sd.ece.iastate.edu/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806" y="242450"/>
            <a:ext cx="11349825" cy="64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1166806" y="3462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3152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Design Concepts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838200" y="6049589"/>
            <a:ext cx="10515600" cy="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One Line Diagram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F0CB15-E99A-4833-8086-C8BE2678B2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91350-7311-41DF-99AD-D58610BC30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System Design: Physical</a:t>
            </a:r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Breakers isolated by disconnect switches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Space allotment for future expansion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Bus support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Bus-Ring tie in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Lightning Protection</a:t>
            </a:r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 dirty="0"/>
          </a:p>
        </p:txBody>
      </p:sp>
      <p:pic>
        <p:nvPicPr>
          <p:cNvPr id="134" name="Google Shape;13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0704" y="167954"/>
            <a:ext cx="2546075" cy="31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5775" y="3645725"/>
            <a:ext cx="4191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4E2C9B-649F-4F25-AE5F-EB5D672B6CC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45507C-8125-4C55-92FC-2E0DB5E1FF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6561976" cy="63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1975" y="0"/>
            <a:ext cx="5630025" cy="449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2518" y="4196901"/>
            <a:ext cx="5808940" cy="21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D7EF55-5BB2-4579-95B9-B7E48A9308C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415118" y="6395676"/>
            <a:ext cx="4114800" cy="365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11D04-9F16-4344-AB3C-6DD454B55F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15b1586a2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System Design: Protection and Controls</a:t>
            </a:r>
            <a:endParaRPr/>
          </a:p>
        </p:txBody>
      </p:sp>
      <p:sp>
        <p:nvSpPr>
          <p:cNvPr id="148" name="Google Shape;148;g815b1586a2_0_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AC/DC study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Schematics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Wiring</a:t>
            </a:r>
            <a:endParaRPr dirty="0"/>
          </a:p>
        </p:txBody>
      </p:sp>
      <p:pic>
        <p:nvPicPr>
          <p:cNvPr id="149" name="Google Shape;149;g815b1586a2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7075" y="1825625"/>
            <a:ext cx="6143775" cy="460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570B1B-A3A0-421B-A757-82CCA9215D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</a:t>
            </a:r>
            <a:r>
              <a:rPr lang="en-US" dirty="0"/>
              <a:t>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D7699-83FA-4936-B269-BF2179F8F5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7C72-36E7-4D58-B80C-425E4AA0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&amp; DC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F95B0-42FE-401C-9EFE-B7CDC02AF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Calculation for system SSVT</a:t>
            </a:r>
          </a:p>
          <a:p>
            <a:pPr lvl="1"/>
            <a:r>
              <a:rPr lang="en-US" dirty="0"/>
              <a:t>Includes worst case scenario of summer and winter conditions</a:t>
            </a:r>
          </a:p>
          <a:p>
            <a:endParaRPr lang="en-US" dirty="0"/>
          </a:p>
          <a:p>
            <a:r>
              <a:rPr lang="en-US" dirty="0"/>
              <a:t>Protection for power loss at substation</a:t>
            </a:r>
          </a:p>
          <a:p>
            <a:pPr lvl="1"/>
            <a:r>
              <a:rPr lang="en-US" dirty="0"/>
              <a:t>Calculations performed to sustain system for 8 hrs. after loss of power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0DECF-7677-46CB-A778-603F399EC6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16BF2-757D-4F13-B38C-F5E1B1C9F1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59F2-76D5-4769-9207-CD626279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536"/>
            <a:ext cx="10515600" cy="1325700"/>
          </a:xfrm>
        </p:spPr>
        <p:txBody>
          <a:bodyPr/>
          <a:lstStyle/>
          <a:p>
            <a:r>
              <a:rPr lang="en-US" dirty="0"/>
              <a:t>Schematics &amp; Wiring Diagrams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75CEE-695F-4DD2-BE1A-803B0E83D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9E23B5-AE7B-4ECE-9F7D-A10EAB720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3"/>
          <a:stretch/>
        </p:blipFill>
        <p:spPr bwMode="auto">
          <a:xfrm>
            <a:off x="72957" y="778005"/>
            <a:ext cx="5749047" cy="568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D5CE467-B523-4F01-B5FA-4B2ADD01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78005"/>
            <a:ext cx="6400800" cy="568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9E893-C4F0-4FB6-804B-CBE82ECA4D7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83970"/>
            <a:ext cx="4114800" cy="365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414DA-4FED-4688-9A5F-97DD11272F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0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321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dirty="0">
                <a:latin typeface="Roboto" panose="020B0604020202020204" charset="0"/>
                <a:ea typeface="Roboto" panose="020B0604020202020204" charset="0"/>
              </a:rPr>
              <a:t>Engineering Standards and Design Practices</a:t>
            </a:r>
            <a:endParaRPr dirty="0">
              <a:solidFill>
                <a:srgbClr val="98000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10" name="Google Shape;11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Char char="●"/>
            </a:pPr>
            <a:r>
              <a:rPr lang="en-US" dirty="0"/>
              <a:t>Burns &amp; McDonnell Scope 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●"/>
            </a:pPr>
            <a:r>
              <a:rPr lang="en-US" dirty="0"/>
              <a:t>Burns &amp; McDonnell Example Cells and Drawings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●"/>
            </a:pPr>
            <a:r>
              <a:rPr lang="en-US" dirty="0"/>
              <a:t>IEEE Standards</a:t>
            </a:r>
          </a:p>
          <a:p>
            <a:pPr marL="800100" lvl="1">
              <a:spcBef>
                <a:spcPts val="1000"/>
              </a:spcBef>
              <a:buSzPts val="1920"/>
              <a:buChar char="●"/>
            </a:pPr>
            <a:r>
              <a:rPr lang="en-US" dirty="0"/>
              <a:t>IEEE 485-2010 Recommended Practice for Sizing Lead-Acid Batteries for Stationary Applications </a:t>
            </a:r>
          </a:p>
          <a:p>
            <a:pPr marL="800100" lvl="1">
              <a:spcBef>
                <a:spcPts val="1000"/>
              </a:spcBef>
              <a:buSzPts val="1920"/>
              <a:buChar char="●"/>
            </a:pPr>
            <a:r>
              <a:rPr lang="en-US" dirty="0"/>
              <a:t>IEEE 998-2012I EEE Guide for Direct Lightning Stroke Shielding of Substations</a:t>
            </a:r>
            <a:endParaRPr dirty="0"/>
          </a:p>
        </p:txBody>
      </p:sp>
      <p:sp>
        <p:nvSpPr>
          <p:cNvPr id="111" name="Google Shape;111;p8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160160-E2DA-4C53-B8A7-9572924E7B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3DAB9-0AA1-4B60-BB71-AAACD54235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SzPts val="1800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System level testing/Acceptance testing</a:t>
            </a:r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/>
          </a:p>
        </p:txBody>
      </p:sp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5840" y="1402081"/>
            <a:ext cx="7159331" cy="46416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F7688E-28A4-40BC-B286-9DD8B51F3D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98DA7-76BE-4056-997F-D0315A87CE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74" y="202675"/>
            <a:ext cx="11349825" cy="64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>
            <a:spLocks noGrp="1"/>
          </p:cNvSpPr>
          <p:nvPr>
            <p:ph type="body" idx="1"/>
          </p:nvPr>
        </p:nvSpPr>
        <p:spPr>
          <a:xfrm>
            <a:off x="486075" y="1406450"/>
            <a:ext cx="28089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Phase 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r>
              <a:rPr lang="en-US"/>
              <a:t>Initial One-Line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8327825" y="123125"/>
            <a:ext cx="3403500" cy="1463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Prototyping  One Line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32E6D2-4278-439A-A5CA-63F311014A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F68143-8C22-43A2-8546-67803C1530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2"/>
                </a:solidFill>
              </a:rPr>
              <a:t>18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41675" y="385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Prototyping - Plan Views</a:t>
            </a:r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369500" y="1299275"/>
            <a:ext cx="11353800" cy="52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7455" y="321785"/>
            <a:ext cx="5074445" cy="60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939175" y="1447900"/>
            <a:ext cx="4040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798375" y="1211350"/>
            <a:ext cx="3747000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Revision 1</a:t>
            </a: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en-US"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Spacing Concerns forced changes to the One-Line</a:t>
            </a: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838200" y="2256788"/>
            <a:ext cx="3747000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Revision 2</a:t>
            </a:r>
            <a:endParaRPr sz="1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Needed more Dimensions and added a Drive Path around substation</a:t>
            </a:r>
            <a:endParaRPr sz="1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939175" y="3461525"/>
            <a:ext cx="3747000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Revision 3</a:t>
            </a:r>
            <a:endParaRPr sz="1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Final Submission before starting lightning study</a:t>
            </a:r>
            <a:endParaRPr sz="1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Adjusted Section Cut placement</a:t>
            </a:r>
            <a:endParaRPr sz="18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9597DD-BBAB-407E-A92A-8B03320150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82E1F9-68B6-415B-88DB-FCED27C8D3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" y="0"/>
            <a:ext cx="121920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3008200" y="5084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Project Vision: 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6961350" y="752550"/>
            <a:ext cx="38835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Substation Location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Project Purpose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Project Goals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87BF4D-D014-43E5-8189-CF356631F0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F08F0-6665-4661-AFE8-93C1BFF09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Prototyping - Section Cuts</a:t>
            </a: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512875" y="1299275"/>
            <a:ext cx="11353800" cy="52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/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588" y="2988775"/>
            <a:ext cx="11725549" cy="33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621500" y="1382325"/>
            <a:ext cx="2636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Revision 1</a:t>
            </a:r>
            <a:endParaRPr sz="14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Initial Design from plan view</a:t>
            </a:r>
            <a:endParaRPr sz="14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Missing Dimensions and bus supports</a:t>
            </a:r>
            <a:endParaRPr sz="14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4789313" y="1382325"/>
            <a:ext cx="2636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Revision 2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Added Needed structures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Still needs more dimensions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Change section cut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8277225" y="1299275"/>
            <a:ext cx="26361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Revision 3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Changed section view to other line exit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Added Shield Wire and equipment labels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64837F-EBFF-4362-A013-2F7AF4DAD7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SDMAY20-15 138/69kv </a:t>
            </a:r>
            <a:r>
              <a:rPr lang="en-US" dirty="0">
                <a:solidFill>
                  <a:schemeClr val="tx1"/>
                </a:solidFill>
              </a:rPr>
              <a:t>Substation</a:t>
            </a:r>
            <a:r>
              <a:rPr lang="en-US" dirty="0"/>
              <a:t>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0F8EC-240E-4A0A-9EBB-B7079BBBF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705-06F7-4FAB-B837-0727625A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" y="-136613"/>
            <a:ext cx="10515600" cy="1325700"/>
          </a:xfrm>
        </p:spPr>
        <p:txBody>
          <a:bodyPr/>
          <a:lstStyle/>
          <a:p>
            <a:r>
              <a:rPr lang="en-US" dirty="0"/>
              <a:t>Lightning Study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636AC2-B45A-4357-9102-368A23DFC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0" y="829041"/>
            <a:ext cx="5049767" cy="51999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0F514-AB6B-4AAA-AE49-C09BA2BA02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03A21-7C50-434C-8D5F-A15E660E96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A2067-9E1F-43DC-98CB-9C5725E0F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530" y="4158335"/>
            <a:ext cx="6245770" cy="1966900"/>
          </a:xfrm>
          <a:prstGeom prst="rect">
            <a:avLst/>
          </a:prstGeom>
        </p:spPr>
      </p:pic>
      <p:pic>
        <p:nvPicPr>
          <p:cNvPr id="8" name="Google Shape;141;p13">
            <a:extLst>
              <a:ext uri="{FF2B5EF4-FFF2-40B4-BE49-F238E27FC236}">
                <a16:creationId xmlns:a16="http://schemas.microsoft.com/office/drawing/2014/main" id="{331E8F21-B293-46F7-A579-FBA60BA932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6530" y="829041"/>
            <a:ext cx="6261524" cy="319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594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AC Study</a:t>
            </a: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Component Power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	Breakdown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Summer/Winter</a:t>
            </a:r>
            <a:endParaRPr/>
          </a:p>
        </p:txBody>
      </p:sp>
      <p:pic>
        <p:nvPicPr>
          <p:cNvPr id="156" name="Google Shape;1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8085" y="0"/>
            <a:ext cx="7750629" cy="6394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242CAE-7D49-48FC-969E-C8DD71B5738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2798B-7FD3-4B62-B183-7979C4D393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DC Study</a:t>
            </a:r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Break down worst case failure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Time based loads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Calculate battery size and charger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63" name="Google Shape;16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530" y="1594212"/>
            <a:ext cx="3953757" cy="48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612" y="4822929"/>
            <a:ext cx="5886450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838968-363E-484B-8A09-510C250B9AC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CFA8B-B6D7-4778-BA61-BC5780E333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15b1586a2_0_67"/>
          <p:cNvSpPr txBox="1">
            <a:spLocks noGrp="1"/>
          </p:cNvSpPr>
          <p:nvPr>
            <p:ph type="title"/>
          </p:nvPr>
        </p:nvSpPr>
        <p:spPr>
          <a:xfrm>
            <a:off x="0" y="-8234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Prototyping-System Schematics</a:t>
            </a:r>
            <a:endParaRPr dirty="0"/>
          </a:p>
        </p:txBody>
      </p:sp>
      <p:sp>
        <p:nvSpPr>
          <p:cNvPr id="198" name="Google Shape;198;g815b1586a2_0_67"/>
          <p:cNvSpPr txBox="1">
            <a:spLocks noGrp="1"/>
          </p:cNvSpPr>
          <p:nvPr>
            <p:ph type="body" idx="1"/>
          </p:nvPr>
        </p:nvSpPr>
        <p:spPr>
          <a:xfrm>
            <a:off x="0" y="83957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Relay Protection Schematic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0FD6EAB-E89D-4D5F-9716-DC20548F3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6" y="1429966"/>
            <a:ext cx="6381345" cy="542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5390B-91D0-45C5-8DFC-EF3EA12F6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451" y="1009650"/>
            <a:ext cx="5302993" cy="584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E168A-30B6-4146-91D5-75DC390587C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SDMAY20-15 138/69kv Substation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AC6E7-E680-45A1-8D55-9726E1CCB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522C-C5B5-44F3-8B0F-DF0ECC8A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4725"/>
            <a:ext cx="10515600" cy="1325700"/>
          </a:xfrm>
        </p:spPr>
        <p:txBody>
          <a:bodyPr/>
          <a:lstStyle/>
          <a:p>
            <a:r>
              <a:rPr lang="en-US" dirty="0"/>
              <a:t>Prototyping-Wiring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D623CAA-4B85-4D26-9756-D8BE039D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4" y="1019571"/>
            <a:ext cx="8220075" cy="582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79;p24">
            <a:extLst>
              <a:ext uri="{FF2B5EF4-FFF2-40B4-BE49-F238E27FC236}">
                <a16:creationId xmlns:a16="http://schemas.microsoft.com/office/drawing/2014/main" id="{E4723576-9ABB-4E05-8799-37ED35DDE569}"/>
              </a:ext>
            </a:extLst>
          </p:cNvPr>
          <p:cNvSpPr txBox="1"/>
          <p:nvPr/>
        </p:nvSpPr>
        <p:spPr>
          <a:xfrm>
            <a:off x="659600" y="1420425"/>
            <a:ext cx="2864650" cy="184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Due to current situation time did not allow for a complete system design</a:t>
            </a:r>
            <a:endParaRPr sz="14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F69C0-0C32-4A9B-B39F-B80E495BAF8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0" y="6477025"/>
            <a:ext cx="4114800" cy="365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4E21-BF07-4083-9E61-6FAABF7D111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2314575" y="6216700"/>
            <a:ext cx="2743200" cy="3651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28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FD15-F775-455E-939D-8D9E46D6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46" y="188050"/>
            <a:ext cx="10515600" cy="1325700"/>
          </a:xfrm>
        </p:spPr>
        <p:txBody>
          <a:bodyPr/>
          <a:lstStyle/>
          <a:p>
            <a:r>
              <a:rPr lang="en-US" dirty="0"/>
              <a:t>Final Submission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26373-DA86-4164-AFE9-C021DE6A6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5" y="1339850"/>
            <a:ext cx="10515600" cy="4667250"/>
          </a:xfrm>
        </p:spPr>
        <p:txBody>
          <a:bodyPr/>
          <a:lstStyle/>
          <a:p>
            <a:r>
              <a:rPr lang="en-US" dirty="0"/>
              <a:t>10 drawing files</a:t>
            </a:r>
          </a:p>
          <a:p>
            <a:pPr lvl="1"/>
            <a:r>
              <a:rPr lang="en-US" dirty="0"/>
              <a:t>1-One Line</a:t>
            </a:r>
          </a:p>
          <a:p>
            <a:pPr lvl="1"/>
            <a:r>
              <a:rPr lang="en-US" dirty="0"/>
              <a:t>1-Plan View</a:t>
            </a:r>
          </a:p>
          <a:p>
            <a:pPr lvl="1"/>
            <a:r>
              <a:rPr lang="en-US" dirty="0"/>
              <a:t>1-Section Cut</a:t>
            </a:r>
          </a:p>
          <a:p>
            <a:pPr lvl="1"/>
            <a:r>
              <a:rPr lang="en-US" dirty="0"/>
              <a:t>1-Lightning Study</a:t>
            </a:r>
          </a:p>
          <a:p>
            <a:pPr lvl="1"/>
            <a:r>
              <a:rPr lang="en-US" dirty="0"/>
              <a:t>5-Schematics</a:t>
            </a:r>
          </a:p>
          <a:p>
            <a:pPr lvl="1"/>
            <a:r>
              <a:rPr lang="en-US" dirty="0"/>
              <a:t>1-Panel Wiring</a:t>
            </a:r>
          </a:p>
          <a:p>
            <a:r>
              <a:rPr lang="en-US" dirty="0"/>
              <a:t>2 reports</a:t>
            </a:r>
          </a:p>
          <a:p>
            <a:pPr lvl="1"/>
            <a:r>
              <a:rPr lang="en-US" dirty="0"/>
              <a:t>Lightning &amp; DC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3C694-0418-40C9-BCA7-59191B86E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666748"/>
            <a:ext cx="3586162" cy="5524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E31D8F-78EC-4E57-9CC5-F947E7F2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47" y="666749"/>
            <a:ext cx="3165190" cy="55245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58BFC-E7A9-45CC-9093-B042B41D52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6C035-AB70-40C6-9C88-D7CCA3826C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7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838200" y="7855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Our Roles &amp; T</a:t>
            </a:r>
            <a:r>
              <a:rPr lang="en-US" dirty="0"/>
              <a:t>he </a:t>
            </a:r>
            <a:r>
              <a:rPr lang="en-US" dirty="0">
                <a:solidFill>
                  <a:schemeClr val="dk1"/>
                </a:solidFill>
              </a:rPr>
              <a:t>Future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2962274" y="1152525"/>
            <a:ext cx="1762126" cy="562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</a:t>
            </a:r>
          </a:p>
          <a:p>
            <a:pPr marL="114300" lvl="0" indent="0">
              <a:spcBef>
                <a:spcPts val="0"/>
              </a:spcBef>
              <a:buNone/>
            </a:pPr>
            <a:r>
              <a:rPr lang="en-US" sz="2000" dirty="0"/>
              <a:t>Robert Huschak – Report Manager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/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lvl="0" indent="0" algn="r">
              <a:spcBef>
                <a:spcPts val="0"/>
              </a:spcBef>
              <a:buNone/>
            </a:pPr>
            <a:r>
              <a:rPr lang="en-US" sz="2000" dirty="0"/>
              <a:t>Justin Fischbach – Test Engineer </a:t>
            </a:r>
          </a:p>
          <a:p>
            <a:pPr marL="114300" lvl="0" indent="0" algn="r"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</a:t>
            </a:r>
            <a:endParaRPr lang="en-US" sz="2000" dirty="0"/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/>
          </a:p>
          <a:p>
            <a:pPr marL="114300" indent="0"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</a:t>
            </a:r>
          </a:p>
          <a:p>
            <a:pPr marL="114300" lvl="0" indent="0">
              <a:spcBef>
                <a:spcPts val="0"/>
              </a:spcBef>
              <a:buNone/>
            </a:pPr>
            <a:r>
              <a:rPr lang="fr-FR" sz="2000" dirty="0"/>
              <a:t>Kaitlyn Ziska – Professor Client Liaison</a:t>
            </a:r>
            <a:endParaRPr lang="en-US" dirty="0"/>
          </a:p>
        </p:txBody>
      </p:sp>
      <p:pic>
        <p:nvPicPr>
          <p:cNvPr id="3089" name="Picture 17">
            <a:extLst>
              <a:ext uri="{FF2B5EF4-FFF2-40B4-BE49-F238E27FC236}">
                <a16:creationId xmlns:a16="http://schemas.microsoft.com/office/drawing/2014/main" id="{1A80C183-3D8E-4D5C-994A-F72647730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152526"/>
            <a:ext cx="28575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C800CE8-DB23-4A8B-9F0D-B7E8E302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010026"/>
            <a:ext cx="2857500" cy="27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3C7C160-5E62-448D-941A-34836AE63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4"/>
          <a:stretch/>
        </p:blipFill>
        <p:spPr bwMode="auto">
          <a:xfrm>
            <a:off x="9334499" y="1152526"/>
            <a:ext cx="2847975" cy="27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C45C840-918D-4A6A-8065-F2D0A8236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2" y="401199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F7DD3BA9-54F0-4E1F-8277-1D009C206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5252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id="{A9C1B7BF-336E-415A-9CCB-3D10AE18F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18;p26">
            <a:extLst>
              <a:ext uri="{FF2B5EF4-FFF2-40B4-BE49-F238E27FC236}">
                <a16:creationId xmlns:a16="http://schemas.microsoft.com/office/drawing/2014/main" id="{EE74985D-A7D2-450F-A1DE-D5DDC415ECB8}"/>
              </a:ext>
            </a:extLst>
          </p:cNvPr>
          <p:cNvSpPr txBox="1">
            <a:spLocks/>
          </p:cNvSpPr>
          <p:nvPr/>
        </p:nvSpPr>
        <p:spPr>
          <a:xfrm>
            <a:off x="7572373" y="1152525"/>
            <a:ext cx="1762126" cy="570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Roboto"/>
              <a:buChar char="■"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 algn="r">
              <a:spcBef>
                <a:spcPts val="0"/>
              </a:spcBef>
              <a:buFont typeface="Roboto"/>
              <a:buNone/>
            </a:pPr>
            <a:r>
              <a:rPr lang="en-US" sz="2000" dirty="0">
                <a:sym typeface="Wingdings" panose="05000000000000000000" pitchFamily="2" charset="2"/>
              </a:rPr>
              <a:t></a:t>
            </a: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r>
              <a:rPr lang="en-US" sz="2000" dirty="0"/>
              <a:t>Brian Mace – Chief Engineer</a:t>
            </a:r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indent="0">
              <a:spcBef>
                <a:spcPts val="0"/>
              </a:spcBef>
              <a:buNone/>
            </a:pPr>
            <a:endParaRPr lang="en-US" sz="2000" dirty="0"/>
          </a:p>
          <a:p>
            <a:pPr marL="114300" indent="0"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</a:t>
            </a:r>
          </a:p>
          <a:p>
            <a:pPr marL="114300" indent="0">
              <a:spcBef>
                <a:spcPts val="0"/>
              </a:spcBef>
              <a:buNone/>
            </a:pPr>
            <a:r>
              <a:rPr lang="en-US" sz="2000" dirty="0"/>
              <a:t>Salvador Salazar – Meeting Facilitator </a:t>
            </a:r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endParaRPr lang="en-US" sz="2000" dirty="0"/>
          </a:p>
          <a:p>
            <a:pPr marL="114300" indent="0" algn="r"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</a:t>
            </a:r>
            <a:endParaRPr lang="en-US" sz="2000" dirty="0"/>
          </a:p>
          <a:p>
            <a:pPr marL="114300" lvl="0" indent="0" algn="r">
              <a:spcBef>
                <a:spcPts val="0"/>
              </a:spcBef>
              <a:buNone/>
            </a:pPr>
            <a:r>
              <a:rPr lang="en-US" sz="2000" dirty="0"/>
              <a:t>Brandon Kaas – Scribe </a:t>
            </a:r>
          </a:p>
          <a:p>
            <a:pPr marL="114300" indent="0" algn="r">
              <a:spcBef>
                <a:spcPts val="0"/>
              </a:spcBef>
              <a:buFont typeface="Roboto"/>
              <a:buNone/>
            </a:pPr>
            <a:r>
              <a:rPr lang="en-US" sz="2000" dirty="0"/>
              <a:t> </a:t>
            </a:r>
          </a:p>
          <a:p>
            <a:pPr marL="114300" indent="0">
              <a:spcBef>
                <a:spcPts val="0"/>
              </a:spcBef>
              <a:buFont typeface="Roboto"/>
              <a:buNone/>
            </a:pP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581F2B4-8E9A-45B0-9CC2-A2571FC8BDD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91000" y="3175"/>
            <a:ext cx="4114800" cy="365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628220-E85D-4982-BA26-6D2E71FEA8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0"/>
            <a:ext cx="2743200" cy="3651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Project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Concept: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83" name="Google Shape;83;p3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3850" y="581488"/>
            <a:ext cx="7918225" cy="569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51BEA-BBF4-4AF2-A599-96D00F6CCC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7F09C-F9F7-4453-9166-506F8DC085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CAF7-6D5C-45BB-823B-6DC9CDBB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Estimation &amp;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1F9C3-56C9-483A-B020-F5031EF1C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component was not included in the scope</a:t>
            </a:r>
          </a:p>
          <a:p>
            <a:pPr lvl="1"/>
            <a:r>
              <a:rPr lang="en-US" dirty="0"/>
              <a:t>Would be accounted for in actual design process</a:t>
            </a:r>
          </a:p>
          <a:p>
            <a:pPr lvl="1"/>
            <a:r>
              <a:rPr lang="en-US" dirty="0"/>
              <a:t>Substation designed with cost in mind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D8A9C-AF41-4FB4-8B9B-DC598138814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C0EBD-D9C2-46AB-94CA-C7ADE01D1A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5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021900" y="365125"/>
            <a:ext cx="512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Functional Requirements:</a:t>
            </a:r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021900" y="1825625"/>
            <a:ext cx="512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One-Line Diagram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Plan Views</a:t>
            </a:r>
            <a:endParaRPr/>
          </a:p>
          <a:p>
            <a:pPr marL="685800" lvl="1" indent="-2667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Sectional Views 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Wiring and Schematics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6833500" y="365125"/>
            <a:ext cx="5260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Potential Risks &amp; Mitigation: </a:t>
            </a:r>
            <a:endParaRPr dirty="0"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6902950" y="1825625"/>
            <a:ext cx="512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Lightning Study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AC Analysis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DC Analysis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Grounding Study 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/>
          </a:p>
        </p:txBody>
      </p:sp>
      <p:cxnSp>
        <p:nvCxnSpPr>
          <p:cNvPr id="92" name="Google Shape;92;p4"/>
          <p:cNvCxnSpPr/>
          <p:nvPr/>
        </p:nvCxnSpPr>
        <p:spPr>
          <a:xfrm>
            <a:off x="6085800" y="-20400"/>
            <a:ext cx="20400" cy="68988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7B4E40-2C83-4389-8952-BB8EC7557E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77DE2-0DAF-455A-BDED-D9F94CCD19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Project Plan – Schedule/Milestones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98" name="Google Shape;9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dirty="0"/>
              <a:t>Separated into 6 major tasks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One Line - </a:t>
            </a:r>
            <a:r>
              <a:rPr lang="en-US" i="1" dirty="0"/>
              <a:t>derived from Scope Document</a:t>
            </a:r>
            <a:endParaRPr i="1"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Plan View - </a:t>
            </a:r>
            <a:r>
              <a:rPr lang="en-US" i="1" dirty="0"/>
              <a:t>derived from One Line</a:t>
            </a:r>
            <a:endParaRPr i="1"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Lightning Study - </a:t>
            </a:r>
            <a:r>
              <a:rPr lang="en-US" i="1" dirty="0"/>
              <a:t>derived from Plan View</a:t>
            </a:r>
            <a:endParaRPr i="1"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AC Study - </a:t>
            </a:r>
            <a:r>
              <a:rPr lang="en-US" i="1" dirty="0"/>
              <a:t>derived from Plan View</a:t>
            </a:r>
            <a:endParaRPr i="1"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DC Study - </a:t>
            </a:r>
            <a:r>
              <a:rPr lang="en-US" i="1" dirty="0"/>
              <a:t>derived from Plan View</a:t>
            </a:r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i="1" dirty="0"/>
              <a:t>Schematics – derived from Protection &amp; Controls Document (P&amp;C)</a:t>
            </a:r>
            <a:endParaRPr i="1"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Wiring - </a:t>
            </a:r>
            <a:r>
              <a:rPr lang="en-US" i="1" dirty="0"/>
              <a:t>derived from Schematics and P&amp;C Document</a:t>
            </a:r>
            <a:endParaRPr i="1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dirty="0"/>
              <a:t>Milestones based on these tasks discussed with Burns and McDonnell</a:t>
            </a: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 dirty="0">
              <a:solidFill>
                <a:srgbClr val="6AA84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1E0169-5A70-4925-B7FF-AFF7572F1D6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B024F-FED9-4788-B50A-8742E976B1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Project Plan – Schedule/Milestones</a:t>
            </a:r>
            <a:endParaRPr/>
          </a:p>
        </p:txBody>
      </p:sp>
      <p:pic>
        <p:nvPicPr>
          <p:cNvPr id="104" name="Google Shape;104;p6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7696" b="31481"/>
          <a:stretch/>
        </p:blipFill>
        <p:spPr>
          <a:xfrm>
            <a:off x="1371599" y="1690825"/>
            <a:ext cx="8870861" cy="3704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813C78-D90D-4C2D-908B-03162A03FFC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882A8-27E9-4AA1-8D75-8286DAD156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98C58-243E-48E9-986B-EE206877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AUTOCAD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2DAD-6374-49F9-BD06-95470DF8DA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C4AAC-BF61-4C3D-869D-C0CBE2425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1032" name="Picture 8" descr="Autodesk Logo clipart - Red, Text, Product, transparent clip art">
            <a:extLst>
              <a:ext uri="{FF2B5EF4-FFF2-40B4-BE49-F238E27FC236}">
                <a16:creationId xmlns:a16="http://schemas.microsoft.com/office/drawing/2014/main" id="{277F3CA9-2AA9-4700-9452-33D9CCD6E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3136" r="29316" b="4911"/>
          <a:stretch/>
        </p:blipFill>
        <p:spPr bwMode="auto">
          <a:xfrm>
            <a:off x="6998676" y="1318846"/>
            <a:ext cx="4554416" cy="455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3;p12">
            <a:extLst>
              <a:ext uri="{FF2B5EF4-FFF2-40B4-BE49-F238E27FC236}">
                <a16:creationId xmlns:a16="http://schemas.microsoft.com/office/drawing/2014/main" id="{A04018E8-1FAA-4B6D-8DFC-694FF72780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Used AutoCAD 2020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Industry Standard</a:t>
            </a:r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441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System Design</a:t>
            </a:r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3 Breaker-Ring bus configuration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High side: 138kV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Low side: 69kV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3 line exits, 1 transformer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Relaying for protection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endParaRPr dirty="0"/>
          </a:p>
        </p:txBody>
      </p:sp>
      <p:pic>
        <p:nvPicPr>
          <p:cNvPr id="127" name="Google Shape;12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5875" y="1491000"/>
            <a:ext cx="571500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21D443-607E-4AE4-A5F1-37554870DEE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SDMAY20-15 138/69kv Substation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8DBE54-35E5-48F2-ACDA-9069FD280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672</Words>
  <Application>Microsoft Office PowerPoint</Application>
  <PresentationFormat>Widescreen</PresentationFormat>
  <Paragraphs>197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Roboto</vt:lpstr>
      <vt:lpstr>Roboto Slab</vt:lpstr>
      <vt:lpstr>Arial</vt:lpstr>
      <vt:lpstr>Calibri</vt:lpstr>
      <vt:lpstr>Marina</vt:lpstr>
      <vt:lpstr>138/69 kV Substation Design</vt:lpstr>
      <vt:lpstr>Project Vision: </vt:lpstr>
      <vt:lpstr>Project Concept:</vt:lpstr>
      <vt:lpstr>Cost Estimation &amp; Purpose</vt:lpstr>
      <vt:lpstr>Functional Requirements:</vt:lpstr>
      <vt:lpstr>Project Plan – Schedule/Milestones</vt:lpstr>
      <vt:lpstr>Project Plan – Schedule/Milestones</vt:lpstr>
      <vt:lpstr>AUTOCAD</vt:lpstr>
      <vt:lpstr>System Design</vt:lpstr>
      <vt:lpstr>Design Concepts</vt:lpstr>
      <vt:lpstr>System Design: Physical</vt:lpstr>
      <vt:lpstr>PowerPoint Presentation</vt:lpstr>
      <vt:lpstr>System Design: Protection and Controls</vt:lpstr>
      <vt:lpstr>AC &amp; DC Studies</vt:lpstr>
      <vt:lpstr>Schematics &amp; Wiring Diagrams</vt:lpstr>
      <vt:lpstr>Engineering Standards and Design Practices</vt:lpstr>
      <vt:lpstr>System level testing/Acceptance testing</vt:lpstr>
      <vt:lpstr>Prototyping  One Line</vt:lpstr>
      <vt:lpstr>Prototyping - Plan Views</vt:lpstr>
      <vt:lpstr>Prototyping - Section Cuts</vt:lpstr>
      <vt:lpstr>Lightning Study </vt:lpstr>
      <vt:lpstr>AC Study</vt:lpstr>
      <vt:lpstr>DC Study</vt:lpstr>
      <vt:lpstr>Prototyping-System Schematics</vt:lpstr>
      <vt:lpstr>Prototyping-Wiring</vt:lpstr>
      <vt:lpstr>Final Submission</vt:lpstr>
      <vt:lpstr>Our Roles &amp;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138/69 kV Substation Design</dc:title>
  <dc:creator>Robert Huschak</dc:creator>
  <cp:lastModifiedBy>Robert Huschak</cp:lastModifiedBy>
  <cp:revision>11</cp:revision>
  <dcterms:modified xsi:type="dcterms:W3CDTF">2020-04-29T01:48:42Z</dcterms:modified>
</cp:coreProperties>
</file>