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80" r:id="rId5"/>
    <p:sldId id="284" r:id="rId6"/>
    <p:sldId id="285" r:id="rId7"/>
    <p:sldId id="286" r:id="rId8"/>
    <p:sldId id="263" r:id="rId9"/>
    <p:sldId id="262" r:id="rId10"/>
    <p:sldId id="277" r:id="rId11"/>
    <p:sldId id="264" r:id="rId12"/>
    <p:sldId id="265" r:id="rId13"/>
    <p:sldId id="278" r:id="rId14"/>
    <p:sldId id="279" r:id="rId15"/>
    <p:sldId id="281" r:id="rId16"/>
    <p:sldId id="268" r:id="rId17"/>
    <p:sldId id="266" r:id="rId18"/>
    <p:sldId id="267" r:id="rId19"/>
    <p:sldId id="269" r:id="rId20"/>
    <p:sldId id="270" r:id="rId21"/>
    <p:sldId id="271" r:id="rId22"/>
    <p:sldId id="276" r:id="rId23"/>
    <p:sldId id="283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Slab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1212" autoAdjust="0"/>
  </p:normalViewPr>
  <p:slideViewPr>
    <p:cSldViewPr snapToGrid="0">
      <p:cViewPr varScale="1">
        <p:scale>
          <a:sx n="48" d="100"/>
          <a:sy n="48" d="100"/>
        </p:scale>
        <p:origin x="67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ac759f3e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ac759f3e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ac759f3e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ac759f3e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ac759f3e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ac759f3e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ac759f3e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ac759f3e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ac759f3e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ac759f3e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ac759f3e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ac759f3e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c25b8655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c25b8655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c25b865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c25b865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c25b8655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c25b8655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aa78006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aa78006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aa78006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aa78006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aa780064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aa780064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103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926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abd9ed14a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abd9ed14a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08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abd9ed14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abd9ed14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381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abd9ed1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abd9ed1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60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033067" y="896808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8716786" y="44572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40402" y="4065933"/>
            <a:ext cx="7711200" cy="121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200" y="6769100"/>
            <a:ext cx="12191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517200" y="1536600"/>
            <a:ext cx="111576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17200" y="3892600"/>
            <a:ext cx="111576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41000" y="2353267"/>
            <a:ext cx="10962900" cy="1209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3416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652291" y="1883036"/>
            <a:ext cx="4419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54000" y="1612100"/>
            <a:ext cx="5393700" cy="20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2240402" y="1631184"/>
            <a:ext cx="77112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138/69 kV Substation Design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1345950" y="3935175"/>
            <a:ext cx="9500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600" dirty="0"/>
              <a:t>By: Kaitlyn Ziska, Brian Mace ,Brandon Kaas, Justin Fischbach, Robert Huschak, and Salvador Salazar-Garcia</a:t>
            </a:r>
          </a:p>
          <a:p>
            <a:pPr marL="0" lvl="0" indent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/>
              <a:t>Burns &amp; McDonnell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Prof. McCalley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System Design</a:t>
            </a:r>
            <a:endParaRPr dirty="0"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/>
            <a:r>
              <a:rPr lang="en-US" dirty="0"/>
              <a:t>3 Breaker-Ring bus configuration</a:t>
            </a:r>
            <a:endParaRPr dirty="0"/>
          </a:p>
          <a:p>
            <a:pPr marL="342900">
              <a:spcBef>
                <a:spcPts val="2100"/>
              </a:spcBef>
            </a:pPr>
            <a:r>
              <a:rPr lang="en-US" dirty="0"/>
              <a:t>High side: 138kV</a:t>
            </a:r>
            <a:endParaRPr dirty="0"/>
          </a:p>
          <a:p>
            <a:pPr marL="342900">
              <a:spcBef>
                <a:spcPts val="2100"/>
              </a:spcBef>
            </a:pPr>
            <a:r>
              <a:rPr lang="en-US" dirty="0"/>
              <a:t>Low side: 69kV</a:t>
            </a:r>
            <a:endParaRPr dirty="0"/>
          </a:p>
          <a:p>
            <a:pPr marL="342900">
              <a:spcBef>
                <a:spcPts val="2100"/>
              </a:spcBef>
            </a:pPr>
            <a:r>
              <a:rPr lang="en-US" dirty="0"/>
              <a:t>3 line exits, 1 transformer</a:t>
            </a:r>
            <a:endParaRPr dirty="0"/>
          </a:p>
          <a:p>
            <a:pPr marL="342900">
              <a:spcBef>
                <a:spcPts val="2100"/>
              </a:spcBef>
            </a:pPr>
            <a:r>
              <a:rPr lang="en-US" dirty="0"/>
              <a:t>Relaying for protection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5875" y="1491000"/>
            <a:ext cx="571500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7AF106C1-5E01-44C3-9054-29EC4551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4" y="142683"/>
            <a:ext cx="11101137" cy="657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Design: Physical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Breakers isolated by disconnect switches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Space allotment for future expansion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Bus support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Bus-Ring tie in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Lightning Protection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0704" y="167954"/>
            <a:ext cx="2546075" cy="31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5775" y="3645725"/>
            <a:ext cx="4191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6561976" cy="63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1975" y="0"/>
            <a:ext cx="5630025" cy="449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8CFFED2-9D83-48FC-AF08-C15E0843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60" y="4493260"/>
            <a:ext cx="5808940" cy="21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Design: Future Plans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/>
            <a:r>
              <a:rPr lang="en-US" dirty="0"/>
              <a:t>AC/DC study</a:t>
            </a:r>
            <a:endParaRPr dirty="0"/>
          </a:p>
          <a:p>
            <a:pPr marL="342900">
              <a:spcBef>
                <a:spcPts val="2100"/>
              </a:spcBef>
            </a:pPr>
            <a:r>
              <a:rPr lang="en-US" dirty="0"/>
              <a:t>Schematics</a:t>
            </a:r>
            <a:endParaRPr dirty="0"/>
          </a:p>
          <a:p>
            <a:pPr marL="342900">
              <a:spcBef>
                <a:spcPts val="2100"/>
              </a:spcBef>
              <a:spcAft>
                <a:spcPts val="2100"/>
              </a:spcAft>
            </a:pPr>
            <a:r>
              <a:rPr lang="en-US" dirty="0"/>
              <a:t>Wiring</a:t>
            </a:r>
            <a:endParaRPr dirty="0"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7075" y="1825625"/>
            <a:ext cx="6143775" cy="4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00" y="1253038"/>
            <a:ext cx="3524107" cy="486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8482" y="1206937"/>
            <a:ext cx="7653968" cy="495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System level testing/Acceptance testing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5840" y="1402081"/>
            <a:ext cx="7159331" cy="4641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Test Plan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Revision Process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B4528-4B16-4EE0-A14E-1BBE2D81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05" y="3744439"/>
            <a:ext cx="6989113" cy="2869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DA7463-90BA-466F-A25A-F52C0612F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604" y="820746"/>
            <a:ext cx="6989113" cy="285629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Component/Unit testing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574040" y="1519962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21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Lightning Study</a:t>
            </a:r>
          </a:p>
          <a:p>
            <a:pPr marL="457200" lvl="0" indent="-342900" algn="l" rtl="0">
              <a:spcBef>
                <a:spcPts val="21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Following IEEE 998-2012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931C94-54FD-4171-BE90-16524E0A8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175" y="1519962"/>
            <a:ext cx="3629025" cy="4962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78FD02-4E09-42B8-B0F6-9FC1328A6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0" y="1509574"/>
            <a:ext cx="3629026" cy="49729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4" y="202675"/>
            <a:ext cx="11349825" cy="64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700" y="202675"/>
            <a:ext cx="11189000" cy="645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7900" y="337150"/>
            <a:ext cx="5866799" cy="64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486075" y="1406450"/>
            <a:ext cx="2808900" cy="117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Phase 1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Initial One-Line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173025" y="2052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Prototyping - One Line</a:t>
            </a:r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8835800" y="337150"/>
            <a:ext cx="2808900" cy="1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</a:rPr>
              <a:t>Phase 2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</a:rPr>
              <a:t>First Revision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8835800" y="202675"/>
            <a:ext cx="2808900" cy="117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Phase 3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Final Revision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" y="0"/>
            <a:ext cx="121920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008200" y="5084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Vision: 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961350" y="752550"/>
            <a:ext cx="38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Substation Location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Project Purpose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Project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Prototyping - Plan Views</a:t>
            </a:r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512875" y="1299275"/>
            <a:ext cx="11353800" cy="526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363" y="80302"/>
            <a:ext cx="6840600" cy="669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8168" y="151625"/>
            <a:ext cx="6730969" cy="66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3350" y="132575"/>
            <a:ext cx="6840600" cy="666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/>
        </p:nvSpPr>
        <p:spPr>
          <a:xfrm>
            <a:off x="939175" y="1447900"/>
            <a:ext cx="404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838200" y="645700"/>
            <a:ext cx="374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Revision 1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Spacing Concerns forced changes to the One-Line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939175" y="1942025"/>
            <a:ext cx="374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Revision 2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Needed more Dimensions and added a Drive Path around substation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939175" y="3461525"/>
            <a:ext cx="374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Revision 3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Final Submission before starting lightning study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Adjusted Section Cut placement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Prototyping - Section Cuts</a:t>
            </a: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512875" y="1299275"/>
            <a:ext cx="11353800" cy="526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75" y="3668700"/>
            <a:ext cx="11725576" cy="289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63" y="3686137"/>
            <a:ext cx="11725575" cy="285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225" y="3253550"/>
            <a:ext cx="11725549" cy="330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621500" y="1382325"/>
            <a:ext cx="26361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Revision 1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Initial Design from plan view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Missing Dimensions and bus supports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4789313" y="1382325"/>
            <a:ext cx="26361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Revision 2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Added Needed structures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Still needs more dimensions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Change section cut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8277225" y="1299275"/>
            <a:ext cx="26361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Revision 3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Changed section view to other line exit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Added Shield Wire and equipment labels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Roles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838200" y="139531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114300" lvl="0" indent="0">
              <a:spcBef>
                <a:spcPts val="0"/>
              </a:spcBef>
              <a:buNone/>
            </a:pPr>
            <a:r>
              <a:rPr lang="en-US" dirty="0"/>
              <a:t>Kaitlyn Ziska – Professor Client Liaison </a:t>
            </a:r>
          </a:p>
          <a:p>
            <a:pPr marL="114300" lvl="0" indent="0">
              <a:spcBef>
                <a:spcPts val="0"/>
              </a:spcBef>
              <a:buNone/>
            </a:pPr>
            <a:r>
              <a:rPr lang="en-US" dirty="0"/>
              <a:t>Brian Mace – Chief Engineer </a:t>
            </a:r>
          </a:p>
          <a:p>
            <a:pPr marL="114300" lvl="0" indent="0">
              <a:spcBef>
                <a:spcPts val="0"/>
              </a:spcBef>
              <a:buNone/>
            </a:pPr>
            <a:r>
              <a:rPr lang="en-US" dirty="0"/>
              <a:t>Brandon Kaas – Scribe </a:t>
            </a:r>
          </a:p>
          <a:p>
            <a:pPr marL="114300" lvl="0" indent="0">
              <a:spcBef>
                <a:spcPts val="0"/>
              </a:spcBef>
              <a:buNone/>
            </a:pPr>
            <a:r>
              <a:rPr lang="en-US" dirty="0"/>
              <a:t>Salvador Salazar – Meeting Facilitator </a:t>
            </a:r>
          </a:p>
          <a:p>
            <a:pPr marL="114300" lvl="0" indent="0">
              <a:spcBef>
                <a:spcPts val="0"/>
              </a:spcBef>
              <a:buNone/>
            </a:pPr>
            <a:r>
              <a:rPr lang="en-US" dirty="0"/>
              <a:t>Justin Fischbach – Test Engineer </a:t>
            </a:r>
          </a:p>
          <a:p>
            <a:pPr marL="114300" lvl="0" indent="0">
              <a:spcBef>
                <a:spcPts val="0"/>
              </a:spcBef>
              <a:buNone/>
            </a:pPr>
            <a:r>
              <a:rPr lang="en-US" dirty="0"/>
              <a:t>Robert Huschak – Report Manager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49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What is Next?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838200" y="139531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AC-DC Studies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Wiring and Schematics</a:t>
            </a:r>
          </a:p>
        </p:txBody>
      </p:sp>
    </p:spTree>
    <p:extLst>
      <p:ext uri="{BB962C8B-B14F-4D97-AF65-F5344CB8AC3E}">
        <p14:creationId xmlns:p14="http://schemas.microsoft.com/office/powerpoint/2010/main" val="407786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Concept: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83" name="Google Shape;83;p16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850" y="581488"/>
            <a:ext cx="7918225" cy="56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1021900" y="365125"/>
            <a:ext cx="5121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Functional Requirements: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1021900" y="1825625"/>
            <a:ext cx="512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One-Line Diagram</a:t>
            </a:r>
            <a:endParaRPr/>
          </a:p>
          <a:p>
            <a:pPr marL="228600" lvl="0" indent="-292100" algn="l" rtl="0">
              <a:spcBef>
                <a:spcPts val="21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Plan Views</a:t>
            </a:r>
            <a:endParaRPr/>
          </a:p>
          <a:p>
            <a:pPr marL="685800" lvl="1" indent="-266700" algn="l" rtl="0">
              <a:spcBef>
                <a:spcPts val="21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Sectional Views </a:t>
            </a:r>
            <a:endParaRPr sz="2400"/>
          </a:p>
          <a:p>
            <a:pPr marL="228600" lvl="0" indent="-292100" algn="l" rtl="0">
              <a:spcBef>
                <a:spcPts val="21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Wiring and Schematics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6833500" y="365125"/>
            <a:ext cx="5260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Non-Functional Requirements: 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6902950" y="1825625"/>
            <a:ext cx="512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Lightning Study</a:t>
            </a:r>
            <a:endParaRPr/>
          </a:p>
          <a:p>
            <a:pPr marL="228600" lvl="0" indent="-292100" algn="l" rtl="0">
              <a:spcBef>
                <a:spcPts val="21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AC Analysis</a:t>
            </a:r>
            <a:endParaRPr/>
          </a:p>
          <a:p>
            <a:pPr marL="228600" lvl="0" indent="-292100" algn="l" rtl="0">
              <a:spcBef>
                <a:spcPts val="21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DC Analysis</a:t>
            </a:r>
            <a:endParaRPr/>
          </a:p>
          <a:p>
            <a:pPr marL="228600" lvl="0" indent="-292100" algn="l" rtl="0">
              <a:spcBef>
                <a:spcPts val="21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Grounding Study </a:t>
            </a:r>
            <a:endParaRPr/>
          </a:p>
          <a:p>
            <a:pPr marL="2286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228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cxnSp>
        <p:nvCxnSpPr>
          <p:cNvPr id="92" name="Google Shape;92;p17"/>
          <p:cNvCxnSpPr/>
          <p:nvPr/>
        </p:nvCxnSpPr>
        <p:spPr>
          <a:xfrm>
            <a:off x="6085800" y="-20400"/>
            <a:ext cx="20400" cy="6898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Project Plan – Schedule/Milestones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/>
              <a:t>Separated into 6 major tasks </a:t>
            </a:r>
            <a:endParaRPr dirty="0"/>
          </a:p>
          <a:p>
            <a:pPr marL="800100" lvl="1">
              <a:spcBef>
                <a:spcPts val="0"/>
              </a:spcBef>
            </a:pPr>
            <a:r>
              <a:rPr lang="en-US" dirty="0"/>
              <a:t>One Line - </a:t>
            </a:r>
            <a:r>
              <a:rPr lang="en-US" i="1" dirty="0"/>
              <a:t>derived from Scope Document</a:t>
            </a:r>
            <a:endParaRPr i="1" dirty="0"/>
          </a:p>
          <a:p>
            <a:pPr marL="800100" lvl="1">
              <a:spcBef>
                <a:spcPts val="0"/>
              </a:spcBef>
            </a:pPr>
            <a:r>
              <a:rPr lang="en-US" dirty="0"/>
              <a:t>Plan View - </a:t>
            </a:r>
            <a:r>
              <a:rPr lang="en-US" i="1" dirty="0"/>
              <a:t>derived from One Line</a:t>
            </a:r>
            <a:endParaRPr i="1" dirty="0"/>
          </a:p>
          <a:p>
            <a:pPr marL="800100" lvl="1">
              <a:spcBef>
                <a:spcPts val="0"/>
              </a:spcBef>
            </a:pPr>
            <a:r>
              <a:rPr lang="en-US" dirty="0"/>
              <a:t>Lightning Study - </a:t>
            </a:r>
            <a:r>
              <a:rPr lang="en-US" i="1" dirty="0"/>
              <a:t>derived from Plan View</a:t>
            </a:r>
            <a:endParaRPr i="1" dirty="0"/>
          </a:p>
          <a:p>
            <a:pPr marL="800100" lvl="1">
              <a:spcBef>
                <a:spcPts val="0"/>
              </a:spcBef>
            </a:pPr>
            <a:r>
              <a:rPr lang="en-US" dirty="0"/>
              <a:t>AC Study - </a:t>
            </a:r>
            <a:r>
              <a:rPr lang="en-US" i="1" dirty="0"/>
              <a:t>derived from Plan View</a:t>
            </a:r>
            <a:endParaRPr i="1" dirty="0"/>
          </a:p>
          <a:p>
            <a:pPr marL="800100" lvl="1">
              <a:spcBef>
                <a:spcPts val="0"/>
              </a:spcBef>
            </a:pPr>
            <a:r>
              <a:rPr lang="en-US" dirty="0"/>
              <a:t>DC Study - </a:t>
            </a:r>
            <a:r>
              <a:rPr lang="en-US" i="1" dirty="0"/>
              <a:t>derived from Plan View</a:t>
            </a:r>
            <a:endParaRPr i="1" dirty="0"/>
          </a:p>
          <a:p>
            <a:pPr marL="800100" lvl="1">
              <a:spcBef>
                <a:spcPts val="0"/>
              </a:spcBef>
            </a:pPr>
            <a:r>
              <a:rPr lang="en-US" dirty="0"/>
              <a:t>Wiring - </a:t>
            </a:r>
            <a:r>
              <a:rPr lang="en-US" i="1" dirty="0"/>
              <a:t>derived from  One Line</a:t>
            </a:r>
            <a:endParaRPr i="1" dirty="0"/>
          </a:p>
          <a:p>
            <a:pPr marL="342900">
              <a:buSzPts val="2800"/>
            </a:pPr>
            <a:r>
              <a:rPr lang="en-US" dirty="0"/>
              <a:t>Milestones based on these tasks discussed with Burns and McDonnell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dirty="0">
              <a:solidFill>
                <a:srgbClr val="6AA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2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Plan – Schedule/Milestones</a:t>
            </a:r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848EA9-C481-48BA-8E28-CFC39D03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98" b="31481"/>
          <a:stretch/>
        </p:blipFill>
        <p:spPr>
          <a:xfrm>
            <a:off x="1371599" y="1690825"/>
            <a:ext cx="8870861" cy="37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5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Plan – Schedule/Milestones</a:t>
            </a:r>
            <a:endParaRPr/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959" y="1906284"/>
            <a:ext cx="9252776" cy="285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CF04308-6D80-482A-8BBD-982788D1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1706377"/>
            <a:ext cx="10607040" cy="31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32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Design Process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ct val="80000"/>
            </a:pPr>
            <a:r>
              <a:rPr lang="en-US" dirty="0"/>
              <a:t>Burns &amp; McDonnell Scope </a:t>
            </a:r>
            <a:endParaRPr dirty="0"/>
          </a:p>
          <a:p>
            <a:pPr marL="342900">
              <a:buSzPct val="80000"/>
            </a:pPr>
            <a:r>
              <a:rPr lang="en-US" dirty="0"/>
              <a:t>Burns &amp; McDonnell Example Cells and Drawings</a:t>
            </a:r>
            <a:endParaRPr dirty="0"/>
          </a:p>
          <a:p>
            <a:pPr marL="342900">
              <a:buSzPct val="80000"/>
            </a:pPr>
            <a:r>
              <a:rPr lang="en-US" dirty="0"/>
              <a:t>IEEE Standards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D7C6D1-E90B-44A0-B87A-A1AB137D044F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FB6ED-2D77-479D-9FC6-A1B9DD4DFCA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D84637-8637-4518-818A-8A3589AD0E49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27">
            <a:extLst>
              <a:ext uri="{FF2B5EF4-FFF2-40B4-BE49-F238E27FC236}">
                <a16:creationId xmlns:a16="http://schemas.microsoft.com/office/drawing/2014/main" id="{C253DFEB-D906-4C67-9B0B-927FEA3172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581" y="202675"/>
            <a:ext cx="11349825" cy="64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1166806" y="3462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315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000000"/>
                </a:solidFill>
              </a:rPr>
              <a:t>Design Concepts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838200" y="6049589"/>
            <a:ext cx="10515600" cy="1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US">
                <a:solidFill>
                  <a:srgbClr val="000000"/>
                </a:solidFill>
              </a:rPr>
              <a:t>One Line Diagram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372</Words>
  <Application>Microsoft Office PowerPoint</Application>
  <PresentationFormat>Widescreen</PresentationFormat>
  <Paragraphs>100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Roboto Slab</vt:lpstr>
      <vt:lpstr>Roboto</vt:lpstr>
      <vt:lpstr>Calibri</vt:lpstr>
      <vt:lpstr>Arial</vt:lpstr>
      <vt:lpstr>Marina</vt:lpstr>
      <vt:lpstr>138/69 kV Substation Design</vt:lpstr>
      <vt:lpstr>Project Vision: </vt:lpstr>
      <vt:lpstr>Project Concept:</vt:lpstr>
      <vt:lpstr>Functional Requirements:</vt:lpstr>
      <vt:lpstr>Project Plan – Schedule/Milestones</vt:lpstr>
      <vt:lpstr>Project Plan – Schedule/Milestones</vt:lpstr>
      <vt:lpstr>Project Plan – Schedule/Milestones</vt:lpstr>
      <vt:lpstr>Design Process</vt:lpstr>
      <vt:lpstr>Design Concepts</vt:lpstr>
      <vt:lpstr>System Design</vt:lpstr>
      <vt:lpstr>PowerPoint Presentation</vt:lpstr>
      <vt:lpstr>System Design: Physical</vt:lpstr>
      <vt:lpstr>PowerPoint Presentation</vt:lpstr>
      <vt:lpstr>System Design: Future Plans</vt:lpstr>
      <vt:lpstr>PowerPoint Presentation</vt:lpstr>
      <vt:lpstr>System level testing/Acceptance testing</vt:lpstr>
      <vt:lpstr>Test Plan</vt:lpstr>
      <vt:lpstr>Component/Unit testing</vt:lpstr>
      <vt:lpstr>Prototyping - One Line</vt:lpstr>
      <vt:lpstr>Prototyping - Plan Views</vt:lpstr>
      <vt:lpstr>Prototyping - Section Cuts</vt:lpstr>
      <vt:lpstr>Roles</vt:lpstr>
      <vt:lpstr>What is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138/69 kV Substation Design</dc:title>
  <dc:creator>Robert Huschak</dc:creator>
  <cp:lastModifiedBy>Robert Huschak</cp:lastModifiedBy>
  <cp:revision>11</cp:revision>
  <dcterms:modified xsi:type="dcterms:W3CDTF">2019-12-11T16:27:56Z</dcterms:modified>
</cp:coreProperties>
</file>